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9"/>
  </p:notesMasterIdLst>
  <p:handoutMasterIdLst>
    <p:handoutMasterId r:id="rId20"/>
  </p:handoutMasterIdLst>
  <p:sldIdLst>
    <p:sldId id="312" r:id="rId5"/>
    <p:sldId id="304" r:id="rId6"/>
    <p:sldId id="307" r:id="rId7"/>
    <p:sldId id="281" r:id="rId8"/>
    <p:sldId id="282" r:id="rId9"/>
    <p:sldId id="314" r:id="rId10"/>
    <p:sldId id="315" r:id="rId11"/>
    <p:sldId id="322" r:id="rId12"/>
    <p:sldId id="323" r:id="rId13"/>
    <p:sldId id="324" r:id="rId14"/>
    <p:sldId id="317" r:id="rId15"/>
    <p:sldId id="318" r:id="rId16"/>
    <p:sldId id="321" r:id="rId17"/>
    <p:sldId id="297" r:id="rId18"/>
  </p:sldIdLst>
  <p:sldSz cx="12192000" cy="6858000"/>
  <p:notesSz cx="13716000" cy="24384000"/>
  <p:defaultTextStyle>
    <a:defPPr rtl="0">
      <a:defRPr lang="ru-RU"/>
    </a:defPPr>
    <a:lvl1pPr marL="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 snapToObjects="1">
      <p:cViewPr varScale="1">
        <p:scale>
          <a:sx n="116" d="100"/>
          <a:sy n="116" d="100"/>
        </p:scale>
        <p:origin x="-234" y="-102"/>
      </p:cViewPr>
      <p:guideLst>
        <p:guide orient="horz" pos="2616"/>
        <p:guide orient="horz" pos="3264"/>
        <p:guide orient="horz"/>
        <p:guide orient="horz" pos="4008"/>
        <p:guide orient="horz" pos="2352"/>
        <p:guide orient="horz" pos="2448"/>
        <p:guide pos="691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3384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16EF179-AC8C-44A3-9ED6-6152B0CF8E1F}" type="datetimeyyyy">
              <a:rPr lang="ru-RU" smtClean="0"/>
              <a:pPr rtl="0"/>
              <a:t>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20BD0AB-C59E-4A46-83D3-F07787446BA0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974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2DCAA1E-3DED-7601-AEEF-8FAF59386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C6EE8255-212D-D051-17E5-32389643F8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0D78A434-6156-FD92-D6A0-BF9AE47AF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74007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6D03B6-280D-3219-6897-88D5F9D7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81F2131B-7535-4A22-B991-F98A170D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6273E89D-0E0F-39F0-0C5A-43FE7AB33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662304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4AC6B7-4147-34FC-04B7-9A9738842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23743C9B-DB6D-AFC5-919A-F57E7A2D2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A32B3E3B-AFC4-B23C-B3CB-A65E060DA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2811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7914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84541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47668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Изображение 0">
            <a:extLst>
              <a:ext uri="{FF2B5EF4-FFF2-40B4-BE49-F238E27FC236}">
                <a16:creationId xmlns:a16="http://schemas.microsoft.com/office/drawing/2014/main" xmlns="" id="{BA5D5A72-CB6F-F8DE-E2C9-90459C8C3D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xmlns="" id="{E66FD7FF-2869-7902-36B2-2B229AB9AB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xmlns="" id="{B1457C88-4472-81CF-02AF-4421E0A308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rtlCol="0" anchor="ctr" anchorCtr="0">
            <a:noAutofit/>
          </a:bodyPr>
          <a:lstStyle>
            <a:lvl1pPr algn="ctr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xmlns="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75923D9E-9381-3D11-B31A-1BF5C97F35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Полилиния 7">
              <a:extLst>
                <a:ext uri="{FF2B5EF4-FFF2-40B4-BE49-F238E27FC236}">
                  <a16:creationId xmlns:a16="http://schemas.microsoft.com/office/drawing/2014/main" xmlns="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6">
              <a:extLst>
                <a:ext uri="{FF2B5EF4-FFF2-40B4-BE49-F238E27FC236}">
                  <a16:creationId xmlns:a16="http://schemas.microsoft.com/office/drawing/2014/main" xmlns="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0F297964-0B81-31DC-6D6D-1414832238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Полилиния 7">
              <a:extLst>
                <a:ext uri="{FF2B5EF4-FFF2-40B4-BE49-F238E27FC236}">
                  <a16:creationId xmlns:a16="http://schemas.microsoft.com/office/drawing/2014/main" xmlns="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6">
              <a:extLst>
                <a:ext uri="{FF2B5EF4-FFF2-40B4-BE49-F238E27FC236}">
                  <a16:creationId xmlns:a16="http://schemas.microsoft.com/office/drawing/2014/main" xmlns="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4" name="Изображение 2">
            <a:extLst>
              <a:ext uri="{FF2B5EF4-FFF2-40B4-BE49-F238E27FC236}">
                <a16:creationId xmlns:a16="http://schemas.microsoft.com/office/drawing/2014/main" xmlns="" id="{EFFAEAD9-58A9-096B-C6D0-58F7AD08EB2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50000"/>
              </a:lnSpc>
              <a:spcBef>
                <a:spcPts val="0"/>
              </a:spcBef>
              <a:defRPr lang="ru-RU" sz="2000"/>
            </a:lvl2pPr>
            <a:lvl3pPr marL="685800">
              <a:lnSpc>
                <a:spcPct val="150000"/>
              </a:lnSpc>
              <a:spcBef>
                <a:spcPts val="0"/>
              </a:spcBef>
              <a:defRPr lang="ru-RU" sz="18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вед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537D12D-0FCA-3396-988D-452D3D526E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1710CE8-8A83-C0D3-623E-AFCC6C6A29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7AA66C80-37C3-6D28-7564-733A30B2CD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Полилиния: Фигура 28">
              <a:extLst>
                <a:ext uri="{FF2B5EF4-FFF2-40B4-BE49-F238E27FC236}">
                  <a16:creationId xmlns:a16="http://schemas.microsoft.com/office/drawing/2014/main" xmlns="" id="{D9DB7C23-E0CF-A75F-BFFD-4E7679AF4AD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15" name="Полилиния: фигура 15">
              <a:extLst>
                <a:ext uri="{FF2B5EF4-FFF2-40B4-BE49-F238E27FC236}">
                  <a16:creationId xmlns:a16="http://schemas.microsoft.com/office/drawing/2014/main" xmlns="" id="{4D62A0CC-A0CE-403A-A167-27225B2C608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Изображение 2">
              <a:extLst>
                <a:ext uri="{FF2B5EF4-FFF2-40B4-BE49-F238E27FC236}">
                  <a16:creationId xmlns:a16="http://schemas.microsoft.com/office/drawing/2014/main" xmlns="" id="{F8AD83DA-A293-6D56-F606-7C98C403A3F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86F8B46B-EF6E-BC12-09E2-0F3B779197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D7B4F11-E150-473B-98F5-6E6AC96468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36" name="Полилиния 35">
            <a:extLst>
              <a:ext uri="{FF2B5EF4-FFF2-40B4-BE49-F238E27FC236}">
                <a16:creationId xmlns:a16="http://schemas.microsoft.com/office/drawing/2014/main" xmlns="" id="{A8E2FA61-C047-21BB-AA50-F84AD76854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олилиния 32">
            <a:extLst>
              <a:ext uri="{FF2B5EF4-FFF2-40B4-BE49-F238E27FC236}">
                <a16:creationId xmlns:a16="http://schemas.microsoft.com/office/drawing/2014/main" xmlns="" id="{1A2791BA-760E-9FA5-8743-D0B699FC98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lvl="0" algn="ctr" rt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Текст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</p:txBody>
      </p:sp>
      <p:sp>
        <p:nvSpPr>
          <p:cNvPr id="52" name="Рисунок 7">
            <a:extLst>
              <a:ext uri="{FF2B5EF4-FFF2-40B4-BE49-F238E27FC236}">
                <a16:creationId xmlns:a16="http://schemas.microsoft.com/office/drawing/2014/main" xmlns="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Изображение 1">
            <a:extLst>
              <a:ext uri="{FF2B5EF4-FFF2-40B4-BE49-F238E27FC236}">
                <a16:creationId xmlns:a16="http://schemas.microsoft.com/office/drawing/2014/main" xmlns="" id="{2A3EC91E-4089-D366-06D3-3E66F93DFA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3" name="Полилиния: фигура 52">
            <a:extLst>
              <a:ext uri="{FF2B5EF4-FFF2-40B4-BE49-F238E27FC236}">
                <a16:creationId xmlns:a16="http://schemas.microsoft.com/office/drawing/2014/main" xmlns="" id="{70F595E1-C910-3710-90E9-AF5FFCE058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9" name="Полилиния 70">
            <a:extLst>
              <a:ext uri="{FF2B5EF4-FFF2-40B4-BE49-F238E27FC236}">
                <a16:creationId xmlns:a16="http://schemas.microsoft.com/office/drawing/2014/main" xmlns="" id="{AA39EF58-54F1-4AC9-1D83-2E7DEEAAEA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1" name="Полилиния 70">
            <a:extLst>
              <a:ext uri="{FF2B5EF4-FFF2-40B4-BE49-F238E27FC236}">
                <a16:creationId xmlns:a16="http://schemas.microsoft.com/office/drawing/2014/main" xmlns="" id="{0C320934-59CC-4123-C7C1-FEEE89F304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3" name="Изображение 4">
            <a:extLst>
              <a:ext uri="{FF2B5EF4-FFF2-40B4-BE49-F238E27FC236}">
                <a16:creationId xmlns:a16="http://schemas.microsoft.com/office/drawing/2014/main" xmlns="" id="{EC46DC71-C12A-96C8-3FE2-AA95AB58B3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 b="1">
                <a:latin typeface="+mj-lt"/>
                <a:cs typeface="Arial" panose="020B060402020202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xmlns="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xmlns="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>
            <a:extLst>
              <a:ext uri="{FF2B5EF4-FFF2-40B4-BE49-F238E27FC236}">
                <a16:creationId xmlns:a16="http://schemas.microsoft.com/office/drawing/2014/main" xmlns="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1" name="Изображение 0">
            <a:extLst>
              <a:ext uri="{FF2B5EF4-FFF2-40B4-BE49-F238E27FC236}">
                <a16:creationId xmlns:a16="http://schemas.microsoft.com/office/drawing/2014/main" xmlns="" id="{CD2D664E-6702-6607-A37E-2E99614491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Изображение 1">
            <a:extLst>
              <a:ext uri="{FF2B5EF4-FFF2-40B4-BE49-F238E27FC236}">
                <a16:creationId xmlns:a16="http://schemas.microsoft.com/office/drawing/2014/main" xmlns="" id="{951C5737-DF7E-D671-AC74-9E488335BC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Полилиния: фигура 38">
            <a:extLst>
              <a:ext uri="{FF2B5EF4-FFF2-40B4-BE49-F238E27FC236}">
                <a16:creationId xmlns:a16="http://schemas.microsoft.com/office/drawing/2014/main" xmlns="" id="{F232A1E1-DD38-15EA-6CA1-A84950EC43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Изображение 5">
            <a:extLst>
              <a:ext uri="{FF2B5EF4-FFF2-40B4-BE49-F238E27FC236}">
                <a16:creationId xmlns:a16="http://schemas.microsoft.com/office/drawing/2014/main" xmlns="" id="{B9036D42-A06F-E6EE-BB91-8BAF045198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9" name="Изображение 6">
            <a:extLst>
              <a:ext uri="{FF2B5EF4-FFF2-40B4-BE49-F238E27FC236}">
                <a16:creationId xmlns:a16="http://schemas.microsoft.com/office/drawing/2014/main" xmlns="" id="{86E0540C-3355-A50D-AC61-047B54B70C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xmlns="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олилиния 26">
            <a:extLst>
              <a:ext uri="{FF2B5EF4-FFF2-40B4-BE49-F238E27FC236}">
                <a16:creationId xmlns:a16="http://schemas.microsoft.com/office/drawing/2014/main" xmlns="" id="{3C7B0BB3-A5CA-7C72-DC39-AD00EC9096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xmlns="" id="{07871527-68A5-0A5C-F5A6-A80523BAC9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CEB118B3-9B06-AD11-738A-7A0651F98B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олилиния 15">
            <a:extLst>
              <a:ext uri="{FF2B5EF4-FFF2-40B4-BE49-F238E27FC236}">
                <a16:creationId xmlns:a16="http://schemas.microsoft.com/office/drawing/2014/main" xmlns="" id="{0EA94262-504E-06F2-F383-E832C37B12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xmlns="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xmlns="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xmlns="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25" name="Объект 5">
            <a:extLst>
              <a:ext uri="{FF2B5EF4-FFF2-40B4-BE49-F238E27FC236}">
                <a16:creationId xmlns:a16="http://schemas.microsoft.com/office/drawing/2014/main" xmlns="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marL="283464" indent="-283464">
              <a:spcBef>
                <a:spcPts val="1000"/>
              </a:spcBef>
              <a:defRPr lang="ru-RU" sz="1800"/>
            </a:lvl2pPr>
            <a:lvl3pPr marL="283464" indent="-283464">
              <a:spcBef>
                <a:spcPts val="1000"/>
              </a:spcBef>
              <a:defRPr lang="ru-RU" sz="1800"/>
            </a:lvl3pPr>
            <a:lvl4pPr marL="283464" indent="-283464">
              <a:spcBef>
                <a:spcPts val="1000"/>
              </a:spcBef>
              <a:defRPr lang="ru-RU" sz="1800"/>
            </a:lvl4pPr>
            <a:lvl5pPr marL="283464"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 dirty="0"/>
              <a:t>Текст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 rtlCol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lang="ru-RU"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lang="ru-RU"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lang="ru-RU"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1000"/>
              </a:spcBef>
              <a:buNone/>
              <a:defRPr lang="ru-RU" sz="1800"/>
            </a:lvl1pPr>
            <a:lvl2pPr indent="-283464">
              <a:spcBef>
                <a:spcPts val="1000"/>
              </a:spcBef>
              <a:defRPr lang="ru-RU" sz="1800"/>
            </a:lvl2pPr>
            <a:lvl3pPr indent="-283464">
              <a:spcBef>
                <a:spcPts val="1000"/>
              </a:spcBef>
              <a:defRPr lang="ru-RU" sz="1800"/>
            </a:lvl3pPr>
            <a:lvl4pPr indent="-283464">
              <a:spcBef>
                <a:spcPts val="1000"/>
              </a:spcBef>
              <a:defRPr lang="ru-RU" sz="1800"/>
            </a:lvl4pPr>
            <a:lvl5pPr indent="-283464"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rtlCol="0">
            <a:no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/>
              <a:t>Щелкните, чтобы добавить рисунок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B9152F76-E42E-3D76-6BDB-2FA0D69216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Полилиния: Фигура 28">
              <a:extLst>
                <a:ext uri="{FF2B5EF4-FFF2-40B4-BE49-F238E27FC236}">
                  <a16:creationId xmlns:a16="http://schemas.microsoft.com/office/drawing/2014/main" xmlns="" id="{ED0348C7-D83F-0AD7-2539-41219A795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21" name="Полилиния: Фигура 25">
              <a:extLst>
                <a:ext uri="{FF2B5EF4-FFF2-40B4-BE49-F238E27FC236}">
                  <a16:creationId xmlns:a16="http://schemas.microsoft.com/office/drawing/2014/main" xmlns="" id="{E911AA2D-BE77-278D-CD2E-2EB3E180F3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: фигура 15">
              <a:extLst>
                <a:ext uri="{FF2B5EF4-FFF2-40B4-BE49-F238E27FC236}">
                  <a16:creationId xmlns:a16="http://schemas.microsoft.com/office/drawing/2014/main" xmlns="" id="{B6CE0BA6-C0FD-AC39-6C31-8477E0CAFDB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3" name="Изображение 2">
              <a:extLst>
                <a:ext uri="{FF2B5EF4-FFF2-40B4-BE49-F238E27FC236}">
                  <a16:creationId xmlns:a16="http://schemas.microsoft.com/office/drawing/2014/main" xmlns="" id="{666AD1A4-36DE-12F3-BB78-BA678A5957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44" name="Номер слайда 2">
            <a:extLst>
              <a:ext uri="{FF2B5EF4-FFF2-40B4-BE49-F238E27FC236}">
                <a16:creationId xmlns:a16="http://schemas.microsoft.com/office/drawing/2014/main" xmlns="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28259CF0-6BC5-3693-6F49-C4489C07C3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6" name="Изображение 4">
            <a:extLst>
              <a:ext uri="{FF2B5EF4-FFF2-40B4-BE49-F238E27FC236}">
                <a16:creationId xmlns:a16="http://schemas.microsoft.com/office/drawing/2014/main" xmlns="" id="{9019DA73-2516-F3D2-ECDB-620C90483D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5665DA82-D253-8EC5-5DFB-F0266ED9FB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21" name="Изображение 2">
            <a:extLst>
              <a:ext uri="{FF2B5EF4-FFF2-40B4-BE49-F238E27FC236}">
                <a16:creationId xmlns:a16="http://schemas.microsoft.com/office/drawing/2014/main" xmlns="" id="{A8B7F1F1-806C-8D65-7340-220A0C4653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Полилиния 11">
            <a:extLst>
              <a:ext uri="{FF2B5EF4-FFF2-40B4-BE49-F238E27FC236}">
                <a16:creationId xmlns:a16="http://schemas.microsoft.com/office/drawing/2014/main" xmlns="" id="{E76518D4-6149-BA03-3BE5-6A13A792C1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xmlns="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2400"/>
            </a:lvl1pPr>
            <a:lvl2pPr marL="347472">
              <a:lnSpc>
                <a:spcPct val="100000"/>
              </a:lnSpc>
              <a:spcBef>
                <a:spcPts val="0"/>
              </a:spcBef>
              <a:defRPr lang="ru-RU" sz="2400"/>
            </a:lvl2pPr>
            <a:lvl3pPr marL="685800">
              <a:lnSpc>
                <a:spcPct val="100000"/>
              </a:lnSpc>
              <a:spcBef>
                <a:spcPts val="0"/>
              </a:spcBef>
              <a:defRPr lang="ru-RU" sz="2400"/>
            </a:lvl3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xmlns="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>
            <a:extLst>
              <a:ext uri="{FF2B5EF4-FFF2-40B4-BE49-F238E27FC236}">
                <a16:creationId xmlns:a16="http://schemas.microsoft.com/office/drawing/2014/main" xmlns="" id="{D014917C-8694-B4A4-A211-0F31F00E24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/>
          </a:p>
        </p:txBody>
      </p:sp>
      <p:sp>
        <p:nvSpPr>
          <p:cNvPr id="10" name="Полилиния 9">
            <a:extLst>
              <a:ext uri="{FF2B5EF4-FFF2-40B4-BE49-F238E27FC236}">
                <a16:creationId xmlns:a16="http://schemas.microsoft.com/office/drawing/2014/main" xmlns="" id="{A7DB6972-BB75-254A-BA88-C0C3E6E93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Изображение 2">
            <a:extLst>
              <a:ext uri="{FF2B5EF4-FFF2-40B4-BE49-F238E27FC236}">
                <a16:creationId xmlns:a16="http://schemas.microsoft.com/office/drawing/2014/main" xmlns="" id="{790E862E-398F-571C-EC2C-3D17164DE0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 rtlCol="0"/>
          <a:lstStyle>
            <a:lvl1pPr algn="l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Текст 54">
            <a:extLst>
              <a:ext uri="{FF2B5EF4-FFF2-40B4-BE49-F238E27FC236}">
                <a16:creationId xmlns:a16="http://schemas.microsoft.com/office/drawing/2014/main" xmlns="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rtlCol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ru-RU" sz="1800"/>
            </a:lvl1pPr>
          </a:lstStyle>
          <a:p>
            <a:pPr rtl="0"/>
            <a:r>
              <a:rPr lang="ru-RU"/>
              <a:t>Подзаголовок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 rtlCol="0">
            <a:normAutofit/>
          </a:bodyPr>
          <a:lstStyle>
            <a:lvl1pPr>
              <a:defRPr lang="ru-RU" sz="1800"/>
            </a:lvl1pPr>
            <a:lvl2pPr>
              <a:defRPr lang="ru-RU" sz="1800"/>
            </a:lvl2pPr>
            <a:lvl3pPr>
              <a:defRPr lang="ru-RU" sz="1800"/>
            </a:lvl3pPr>
            <a:lvl4pPr>
              <a:defRPr lang="ru-RU" sz="1800"/>
            </a:lvl4pPr>
            <a:lvl5pPr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xmlns="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д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Графический объект 28">
            <a:extLst>
              <a:ext uri="{FF2B5EF4-FFF2-40B4-BE49-F238E27FC236}">
                <a16:creationId xmlns:a16="http://schemas.microsoft.com/office/drawing/2014/main" xmlns="" id="{D5595DD5-43B0-252F-8BC6-6B74340C5B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 rtlCol="0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9" name="Полилиния 48">
            <a:extLst>
              <a:ext uri="{FF2B5EF4-FFF2-40B4-BE49-F238E27FC236}">
                <a16:creationId xmlns:a16="http://schemas.microsoft.com/office/drawing/2014/main" xmlns="" id="{BC3A3767-6C5E-8188-0A49-955BBACE37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xmlns="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7" name="Номер слайда 2">
            <a:extLst>
              <a:ext uri="{FF2B5EF4-FFF2-40B4-BE49-F238E27FC236}">
                <a16:creationId xmlns:a16="http://schemas.microsoft.com/office/drawing/2014/main" xmlns="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  <p:pic>
        <p:nvPicPr>
          <p:cNvPr id="43" name="Графический объект 42">
            <a:extLst>
              <a:ext uri="{FF2B5EF4-FFF2-40B4-BE49-F238E27FC236}">
                <a16:creationId xmlns:a16="http://schemas.microsoft.com/office/drawing/2014/main" xmlns="" id="{C6639AD7-128F-B39D-B45F-0F22A2C6D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Графический объект 53">
            <a:extLst>
              <a:ext uri="{FF2B5EF4-FFF2-40B4-BE49-F238E27FC236}">
                <a16:creationId xmlns:a16="http://schemas.microsoft.com/office/drawing/2014/main" xmlns="" id="{48479A23-C29C-C711-510C-05B69B8822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Изображение 2">
            <a:extLst>
              <a:ext uri="{FF2B5EF4-FFF2-40B4-BE49-F238E27FC236}">
                <a16:creationId xmlns:a16="http://schemas.microsoft.com/office/drawing/2014/main" xmlns="" id="{F3DC42FA-4B8F-2EFC-CAB4-1CCAB93BEB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376CF4B8-1811-BD21-43A7-560AC4724F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30B7B4F0-D3BC-63DF-6429-F771BE5A32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 rtlCol="0"/>
          <a:lstStyle>
            <a:lvl1pPr algn="ctr">
              <a:lnSpc>
                <a:spcPct val="100000"/>
              </a:lnSpc>
              <a:defRPr lang="ru-RU" sz="3600">
                <a:solidFill>
                  <a:schemeClr val="accent6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xmlns="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 rtlCol="0">
            <a:normAutofit/>
          </a:bodyPr>
          <a:lstStyle>
            <a:lvl1pPr>
              <a:spcBef>
                <a:spcPts val="1000"/>
              </a:spcBef>
              <a:defRPr lang="ru-RU" sz="1800"/>
            </a:lvl1pPr>
            <a:lvl2pPr>
              <a:spcBef>
                <a:spcPts val="1000"/>
              </a:spcBef>
              <a:defRPr lang="ru-RU" sz="1800"/>
            </a:lvl2pPr>
            <a:lvl3pPr>
              <a:spcBef>
                <a:spcPts val="1000"/>
              </a:spcBef>
              <a:defRPr lang="ru-RU" sz="1800"/>
            </a:lvl3pPr>
            <a:lvl4pPr>
              <a:spcBef>
                <a:spcPts val="1000"/>
              </a:spcBef>
              <a:defRPr lang="ru-RU" sz="1800"/>
            </a:lvl4pPr>
            <a:lvl5pPr>
              <a:spcBef>
                <a:spcPts val="1000"/>
              </a:spcBef>
              <a:defRPr lang="ru-RU" sz="1800"/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xmlns="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lvl1pPr>
              <a:defRPr lang="ru-RU" sz="1600">
                <a:latin typeface="+mj-lt"/>
              </a:defRPr>
            </a:lvl1pPr>
          </a:lstStyle>
          <a:p>
            <a:pPr rtl="0"/>
            <a:fld id="{48F63A3B-78C7-47BE-AE5E-E10140E04643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xmlns="" id="{AEF1F750-031C-BDB7-BD7B-9CBE17406F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xmlns="" id="{FEB515B5-2D9F-58E1-6E3C-CCBF105D891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9" name="Изображение 2">
            <a:extLst>
              <a:ext uri="{FF2B5EF4-FFF2-40B4-BE49-F238E27FC236}">
                <a16:creationId xmlns:a16="http://schemas.microsoft.com/office/drawing/2014/main" xmlns="" id="{5CCFEDF9-5B69-87BA-8A33-35033DA401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rtlCol="0" anchor="b" anchorCtr="0">
            <a:noAutofit/>
          </a:bodyPr>
          <a:lstStyle>
            <a:lvl1pPr algn="l">
              <a:lnSpc>
                <a:spcPct val="100000"/>
              </a:lnSpc>
              <a:defRPr lang="ru-RU" sz="36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rtlCol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lang="ru-RU" sz="2400"/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xmlns="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xmlns="" id="{2C6B5F91-ABF5-D0B6-E43F-40CEDC3A6D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A52D64F1-27B6-A1E5-4F44-A6029FAB30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defPPr>
              <a:defRPr lang="ru-RU"/>
            </a:def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: Фигура 5">
            <a:extLst>
              <a:ext uri="{FF2B5EF4-FFF2-40B4-BE49-F238E27FC236}">
                <a16:creationId xmlns:a16="http://schemas.microsoft.com/office/drawing/2014/main" xmlns="" id="{A626DE4B-D4E5-B36A-89FA-7C0E87AFC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95243571-BE64-3777-F992-88FC43A605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xmlns="" id="{ADFAE2CB-0EAD-E788-FCB7-FB12F69391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 rtlCol="0"/>
          <a:lstStyle>
            <a:lvl1pPr>
              <a:defRPr lang="ru-RU" sz="3200"/>
            </a:lvl1pPr>
            <a:lvl2pPr>
              <a:defRPr lang="ru-RU" sz="2800"/>
            </a:lvl2pPr>
            <a:lvl3pPr>
              <a:defRPr lang="ru-RU" sz="2400"/>
            </a:lvl3pPr>
            <a:lvl4pPr>
              <a:defRPr lang="ru-RU" sz="2000"/>
            </a:lvl4pPr>
            <a:lvl5pPr>
              <a:defRPr lang="ru-RU" sz="2000"/>
            </a:lvl5pPr>
            <a:lvl6pPr>
              <a:defRPr lang="ru-RU" sz="2000"/>
            </a:lvl6pPr>
            <a:lvl7pPr>
              <a:defRPr lang="ru-RU" sz="2000"/>
            </a:lvl7pPr>
            <a:lvl8pPr>
              <a:defRPr lang="ru-RU" sz="2000"/>
            </a:lvl8pPr>
            <a:lvl9pPr>
              <a:defRPr lang="ru-RU" sz="2000"/>
            </a:lvl9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xmlns="" id="{CAA6B609-D718-DB49-892F-7E49376CC9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lvl="0"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rtlCol="0" anchor="b"/>
          <a:lstStyle>
            <a:lvl1pPr>
              <a:lnSpc>
                <a:spcPct val="100000"/>
              </a:lnSpc>
              <a:defRPr lang="ru-RU" sz="3200"/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lang="ru-RU">
                <a:latin typeface="+mn-lt"/>
                <a:cs typeface="+mn-cs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 rtlCol="0"/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Текст слайда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ru-RU" sz="28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xmlns="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lang="ru-RU" sz="1200">
                <a:solidFill>
                  <a:schemeClr val="accent6"/>
                </a:solidFill>
                <a:latin typeface="+mn-lt"/>
                <a:cs typeface="+mn-cs" panose="020B0604020202020204" pitchFamily="34" charset="0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lang="ru-RU"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lang="ru-RU"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2491" y="631118"/>
            <a:ext cx="6207017" cy="3831221"/>
          </a:xfrm>
        </p:spPr>
        <p:txBody>
          <a:bodyPr rtlCol="0" anchor="ctr"/>
          <a:lstStyle>
            <a:defPPr>
              <a:defRPr lang="ru-RU"/>
            </a:defPPr>
          </a:lstStyle>
          <a:p>
            <a:pPr rtl="0"/>
            <a:r>
              <a:rPr lang="ru-RU" sz="2400" dirty="0"/>
              <a:t>Цветочное производство </a:t>
            </a:r>
            <a:br>
              <a:rPr lang="ru-RU" sz="2400" dirty="0"/>
            </a:br>
            <a:r>
              <a:rPr lang="ru-RU" sz="2400" dirty="0"/>
              <a:t>в России: </a:t>
            </a:r>
            <a:br>
              <a:rPr lang="ru-RU" sz="2400" dirty="0"/>
            </a:br>
            <a:r>
              <a:rPr lang="ru-RU" sz="2400" dirty="0"/>
              <a:t>перспективы отрасли на фоне импортозамещения.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6583680" cy="884648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повестка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01007"/>
            <a:ext cx="6583680" cy="3726416"/>
          </a:xfrm>
        </p:spPr>
        <p:txBody>
          <a:bodyPr rtlCol="0">
            <a:normAutofit fontScale="92500" lnSpcReduction="20000"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Вступление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Проблематика отрасли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Предлагаемые решения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Реалистичные возможности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План развития отрасли</a:t>
            </a:r>
            <a:endParaRPr lang="en-US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Перспективы отрасли на фоне импортозамещения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Кейсы предприятий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Позитивные тренды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441" y="1061623"/>
            <a:ext cx="5723586" cy="125737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000" dirty="0"/>
              <a:t>Национальной ассоциации цветоводов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7F408FC-0641-0160-6392-AE38DC7B7A6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8966" r="28966"/>
          <a:stretch>
            <a:fillRect/>
          </a:stretch>
        </p:blipFill>
        <p:spPr/>
      </p:pic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D470BE20-0247-525A-51F1-6E8BA9E76DAA}"/>
              </a:ext>
            </a:extLst>
          </p:cNvPr>
          <p:cNvSpPr txBox="1">
            <a:spLocks/>
          </p:cNvSpPr>
          <p:nvPr/>
        </p:nvSpPr>
        <p:spPr>
          <a:xfrm>
            <a:off x="5420413" y="2410433"/>
            <a:ext cx="6328242" cy="3707563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defPPr>
              <a:defRPr lang="ru-RU"/>
            </a:defPPr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r>
              <a:rPr lang="ru-RU" dirty="0"/>
              <a:t>Миссия: Защита интересов отечественных производителей, развитие цветочной отрасли.  </a:t>
            </a:r>
          </a:p>
          <a:p>
            <a:endParaRPr lang="ru-RU" dirty="0"/>
          </a:p>
          <a:p>
            <a:r>
              <a:rPr lang="ru-RU" dirty="0"/>
              <a:t>Деятельность:  </a:t>
            </a:r>
          </a:p>
          <a:p>
            <a:pPr marL="0" indent="0">
              <a:buNone/>
            </a:pPr>
            <a:r>
              <a:rPr lang="ru-RU" dirty="0"/>
              <a:t>	  - Лоббирование законодательных инициатив.  </a:t>
            </a:r>
          </a:p>
          <a:p>
            <a:pPr marL="0" indent="0">
              <a:buNone/>
            </a:pPr>
            <a:r>
              <a:rPr lang="ru-RU" dirty="0"/>
              <a:t>	 - Селекция, разработка удобрений и биозащиты.  </a:t>
            </a:r>
          </a:p>
          <a:p>
            <a:pPr marL="0" indent="0">
              <a:buNone/>
            </a:pPr>
            <a:r>
              <a:rPr lang="ru-RU" dirty="0"/>
              <a:t>	 - Информирование и популяризация российских производителей.  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Охват:  </a:t>
            </a:r>
          </a:p>
          <a:p>
            <a:pPr marL="0" indent="0">
              <a:buNone/>
            </a:pPr>
            <a:r>
              <a:rPr lang="ru-RU" dirty="0"/>
              <a:t>	 - 180 га тепличных комплексов по выращиванию цветов России</a:t>
            </a:r>
          </a:p>
          <a:p>
            <a:pPr marL="0" indent="0">
              <a:buNone/>
            </a:pPr>
            <a:r>
              <a:rPr lang="ru-RU" dirty="0"/>
              <a:t>	- Потенциал роста: +150 га свободных площадей. </a:t>
            </a:r>
          </a:p>
        </p:txBody>
      </p:sp>
    </p:spTree>
    <p:extLst>
      <p:ext uri="{BB962C8B-B14F-4D97-AF65-F5344CB8AC3E}">
        <p14:creationId xmlns:p14="http://schemas.microsoft.com/office/powerpoint/2010/main" xmlns="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5"/>
            <a:ext cx="5259554" cy="44158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000" dirty="0"/>
              <a:t>Проблематика отрасли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34532"/>
            <a:ext cx="6499794" cy="4892511"/>
          </a:xfrm>
        </p:spPr>
        <p:txBody>
          <a:bodyPr rtlCol="0">
            <a:normAutofit fontScale="85000" lnSpcReduction="20000"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Доля рынка</a:t>
            </a:r>
            <a:r>
              <a:rPr lang="ru-RU" dirty="0"/>
              <a:t>:  </a:t>
            </a:r>
          </a:p>
          <a:p>
            <a:pPr rtl="0"/>
            <a:r>
              <a:rPr lang="ru-RU" dirty="0"/>
              <a:t>  </a:t>
            </a:r>
            <a:r>
              <a:rPr lang="en-US" dirty="0"/>
              <a:t>	</a:t>
            </a:r>
            <a:r>
              <a:rPr lang="ru-RU" dirty="0"/>
              <a:t>- Российские производители — 18-19%.  </a:t>
            </a:r>
          </a:p>
          <a:p>
            <a:pPr rtl="0"/>
            <a:r>
              <a:rPr lang="en-US" dirty="0"/>
              <a:t>	</a:t>
            </a:r>
            <a:r>
              <a:rPr lang="ru-RU" dirty="0"/>
              <a:t>  - Импорт: Кения (45-50%), Эквадор (15-25%), ЕС.</a:t>
            </a:r>
          </a:p>
          <a:p>
            <a:pPr rtl="0"/>
            <a:r>
              <a:rPr lang="ru-RU" dirty="0"/>
              <a:t> 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Риски</a:t>
            </a:r>
            <a:r>
              <a:rPr lang="ru-RU" dirty="0"/>
              <a:t>:  </a:t>
            </a:r>
          </a:p>
          <a:p>
            <a:pPr rtl="0"/>
            <a:r>
              <a:rPr lang="ru-RU" dirty="0"/>
              <a:t> </a:t>
            </a:r>
            <a:r>
              <a:rPr lang="en-US" dirty="0"/>
              <a:t>	</a:t>
            </a:r>
            <a:r>
              <a:rPr lang="ru-RU" dirty="0"/>
              <a:t> - Зависимость от иностранных юрисдикций (владельцы хозяйств — граждане недружественных стран).  </a:t>
            </a:r>
          </a:p>
          <a:p>
            <a:pPr rtl="0"/>
            <a:r>
              <a:rPr lang="ru-RU" dirty="0"/>
              <a:t> </a:t>
            </a:r>
            <a:r>
              <a:rPr lang="en-US" dirty="0"/>
              <a:t>	</a:t>
            </a:r>
            <a:r>
              <a:rPr lang="ru-RU" dirty="0"/>
              <a:t> - «Серые» схемы ввоза через Беларусь и Казахстан (пошлина 5%, занижение таможенной стоимости).  </a:t>
            </a:r>
          </a:p>
          <a:p>
            <a:pPr rtl="0"/>
            <a:endParaRPr lang="ru-RU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Неэффективность мер</a:t>
            </a:r>
            <a:r>
              <a:rPr lang="ru-RU" dirty="0"/>
              <a:t>:  </a:t>
            </a:r>
          </a:p>
          <a:p>
            <a:pPr rtl="0"/>
            <a:r>
              <a:rPr lang="en-US" dirty="0"/>
              <a:t>	</a:t>
            </a:r>
            <a:r>
              <a:rPr lang="ru-RU" dirty="0"/>
              <a:t>  - Повышение пошлины до 20% (2024 г.) не дало результата.  </a:t>
            </a:r>
          </a:p>
          <a:p>
            <a:pPr rtl="0"/>
            <a:r>
              <a:rPr lang="en-US" dirty="0"/>
              <a:t>	</a:t>
            </a:r>
            <a:r>
              <a:rPr lang="ru-RU" dirty="0"/>
              <a:t>  - Объемы импорта через ЕАЭС выросли в 3 раза.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54A0507-7217-1E9B-E775-D512AF4EDB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7494" r="274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952923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Предлагаемые решения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2400" b="1" dirty="0"/>
              <a:t>Унификация пошлин</a:t>
            </a:r>
            <a:r>
              <a:rPr lang="ru-RU" sz="2400" dirty="0"/>
              <a:t>:  </a:t>
            </a:r>
          </a:p>
          <a:p>
            <a:pPr marL="0" indent="0" rtl="0">
              <a:buNone/>
            </a:pPr>
            <a:r>
              <a:rPr lang="ru-RU" sz="2400" dirty="0"/>
              <a:t>	  - 15% для всех стран, включая ЕАЭС.  </a:t>
            </a:r>
          </a:p>
          <a:p>
            <a:pPr rtl="0"/>
            <a:r>
              <a:rPr lang="ru-RU" sz="2400" b="1" dirty="0"/>
              <a:t>Снижение НДС до 10%:  </a:t>
            </a:r>
          </a:p>
          <a:p>
            <a:pPr marL="0" indent="0" rtl="0">
              <a:buNone/>
            </a:pPr>
            <a:r>
              <a:rPr lang="ru-RU" sz="2400" dirty="0"/>
              <a:t>	 - Сейчас: 20% (единственная отрасль в АПК с такой ставкой).  </a:t>
            </a:r>
          </a:p>
          <a:p>
            <a:pPr rtl="0"/>
            <a:r>
              <a:rPr lang="ru-RU" sz="2400" b="1" dirty="0"/>
              <a:t>Льготные кредиты</a:t>
            </a:r>
            <a:r>
              <a:rPr lang="ru-RU" sz="2400" dirty="0"/>
              <a:t>:  </a:t>
            </a:r>
          </a:p>
          <a:p>
            <a:pPr marL="0" indent="0" rtl="0">
              <a:buNone/>
            </a:pPr>
            <a:r>
              <a:rPr lang="ru-RU" sz="2400" dirty="0"/>
              <a:t> 	- Увеличение срока с 8 до 15 лет. </a:t>
            </a: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xmlns="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85681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808" y="692943"/>
            <a:ext cx="5885180" cy="123343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Реалистичные возможности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DDD6BDC-E008-6AB7-55A1-46ED9BCF054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82409" y="2300141"/>
            <a:ext cx="7043618" cy="4015818"/>
          </a:xfrm>
        </p:spPr>
        <p:txBody>
          <a:bodyPr rtlCol="0">
            <a:normAutofit fontScale="92500" lnSpcReduction="10000"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Поддержка правительства</a:t>
            </a:r>
            <a:r>
              <a:rPr lang="ru-RU" dirty="0"/>
              <a:t>:  </a:t>
            </a:r>
          </a:p>
          <a:p>
            <a:pPr rtl="0"/>
            <a:r>
              <a:rPr lang="ru-RU" dirty="0"/>
              <a:t> 	 - Повышение пошлины до 35% на недружественные страны.  </a:t>
            </a:r>
          </a:p>
          <a:p>
            <a:pPr rtl="0"/>
            <a:r>
              <a:rPr lang="ru-RU" dirty="0"/>
              <a:t>  	- Рассмотрение продления льготного кредитования (при предоставлении расчетов).  </a:t>
            </a:r>
          </a:p>
          <a:p>
            <a:pPr rtl="0"/>
            <a:endParaRPr lang="ru-RU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Энергоресурсы</a:t>
            </a:r>
            <a:r>
              <a:rPr lang="ru-RU" dirty="0"/>
              <a:t>:  </a:t>
            </a:r>
          </a:p>
          <a:p>
            <a:pPr rtl="0"/>
            <a:r>
              <a:rPr lang="ru-RU" dirty="0"/>
              <a:t>	  - Возможность скидок при экономическом обосновании.  </a:t>
            </a:r>
          </a:p>
          <a:p>
            <a:pPr rtl="0"/>
            <a:endParaRPr lang="ru-RU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Научная коллаборация:  </a:t>
            </a:r>
          </a:p>
          <a:p>
            <a:pPr rtl="0"/>
            <a:r>
              <a:rPr lang="ru-RU" dirty="0"/>
              <a:t>	- ВИР: разработка биозащиты, генетические исследования. </a:t>
            </a:r>
          </a:p>
        </p:txBody>
      </p:sp>
    </p:spTree>
    <p:extLst>
      <p:ext uri="{BB962C8B-B14F-4D97-AF65-F5344CB8AC3E}">
        <p14:creationId xmlns:p14="http://schemas.microsoft.com/office/powerpoint/2010/main" xmlns="" val="1131718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834635"/>
            <a:ext cx="7796464" cy="69250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План развития отрасли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7</a:t>
            </a:fld>
            <a:endParaRPr lang="ru-RU" dirty="0"/>
          </a:p>
        </p:txBody>
      </p:sp>
      <p:sp>
        <p:nvSpPr>
          <p:cNvPr id="16" name="Объект 4">
            <a:extLst>
              <a:ext uri="{FF2B5EF4-FFF2-40B4-BE49-F238E27FC236}">
                <a16:creationId xmlns:a16="http://schemas.microsoft.com/office/drawing/2014/main" xmlns="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303028"/>
            <a:ext cx="3727269" cy="372033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b="1" dirty="0"/>
              <a:t>Краткосрочные меры:  </a:t>
            </a:r>
          </a:p>
          <a:p>
            <a:pPr rtl="0"/>
            <a:r>
              <a:rPr lang="ru-RU" dirty="0"/>
              <a:t>- Лоббирование единой пошлины 15%.  </a:t>
            </a:r>
          </a:p>
          <a:p>
            <a:pPr rtl="0"/>
            <a:r>
              <a:rPr lang="ru-RU" dirty="0"/>
              <a:t>  - Подготовка расчетов для продления кредитов. 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b="1" dirty="0"/>
              <a:t>Среднесрочные:  </a:t>
            </a:r>
          </a:p>
          <a:p>
            <a:pPr rtl="0"/>
            <a:r>
              <a:rPr lang="ru-RU" dirty="0"/>
              <a:t>  - Внедрение технологий биозащиты с ВИР.</a:t>
            </a:r>
          </a:p>
          <a:p>
            <a:pPr rtl="0"/>
            <a:r>
              <a:rPr lang="ru-RU" dirty="0"/>
              <a:t> - Расширение площадей на 150 га. </a:t>
            </a:r>
          </a:p>
        </p:txBody>
      </p:sp>
      <p:sp>
        <p:nvSpPr>
          <p:cNvPr id="17" name="Объект 6">
            <a:extLst>
              <a:ext uri="{FF2B5EF4-FFF2-40B4-BE49-F238E27FC236}">
                <a16:creationId xmlns:a16="http://schemas.microsoft.com/office/drawing/2014/main" xmlns="" id="{33680A80-5C61-DD02-1119-0565C0AD53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82159" y="2837468"/>
            <a:ext cx="3665155" cy="3185897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ru-RU" sz="2000" b="1" dirty="0"/>
              <a:t>Долгосрочные:  </a:t>
            </a:r>
          </a:p>
          <a:p>
            <a:pPr rtl="0"/>
            <a:r>
              <a:rPr lang="ru-RU" sz="2000" dirty="0"/>
              <a:t>  - Снижение зависимости от импорта до 50% к 2030 г. </a:t>
            </a:r>
          </a:p>
        </p:txBody>
      </p:sp>
    </p:spTree>
    <p:extLst>
      <p:ext uri="{BB962C8B-B14F-4D97-AF65-F5344CB8AC3E}">
        <p14:creationId xmlns:p14="http://schemas.microsoft.com/office/powerpoint/2010/main" xmlns="" val="2468595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7700C7-F044-7A19-6D14-9625E632C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BBD52A-0BB9-8687-E289-60DFCF5D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9699" y="1203025"/>
            <a:ext cx="5723586" cy="104998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000" dirty="0"/>
              <a:t>Перспективы роста в условиях импортозамещения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B36C7051-2056-ABE9-DBBA-F61B17BBA62A}"/>
              </a:ext>
            </a:extLst>
          </p:cNvPr>
          <p:cNvSpPr txBox="1">
            <a:spLocks/>
          </p:cNvSpPr>
          <p:nvPr/>
        </p:nvSpPr>
        <p:spPr>
          <a:xfrm>
            <a:off x="5420413" y="2410433"/>
            <a:ext cx="6328242" cy="3707563"/>
          </a:xfrm>
          <a:prstGeom prst="rect">
            <a:avLst/>
          </a:prstGeom>
        </p:spPr>
        <p:txBody>
          <a:bodyPr rtlCol="0">
            <a:normAutofit fontScale="85000" lnSpcReduction="20000"/>
          </a:bodyPr>
          <a:lstStyle>
            <a:defPPr>
              <a:defRPr lang="ru-RU"/>
            </a:defPPr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Текущий статус:  </a:t>
            </a:r>
            <a:endParaRPr lang="en-US" b="1" dirty="0"/>
          </a:p>
          <a:p>
            <a:r>
              <a:rPr lang="ru-RU" sz="2400" dirty="0"/>
              <a:t>Доля отечественной продукции —</a:t>
            </a:r>
            <a:r>
              <a:rPr lang="ru-RU" sz="2400" b="1" dirty="0"/>
              <a:t>18-19% </a:t>
            </a:r>
            <a:r>
              <a:rPr lang="ru-RU" sz="2400" dirty="0"/>
              <a:t>(2024 г.).  - </a:t>
            </a:r>
            <a:r>
              <a:rPr lang="ru-RU" sz="2400" b="1" dirty="0"/>
              <a:t>82% рынка </a:t>
            </a:r>
            <a:r>
              <a:rPr lang="ru-RU" sz="2400" dirty="0"/>
              <a:t>— импорт, включая рисковые юрисдикции (Кения, Эквадор, ЕС).  </a:t>
            </a:r>
            <a:endParaRPr lang="en-US" sz="2400" dirty="0"/>
          </a:p>
          <a:p>
            <a:endParaRPr lang="en-US" sz="2400" dirty="0"/>
          </a:p>
          <a:p>
            <a:r>
              <a:rPr lang="ru-RU" sz="2400" b="1" dirty="0"/>
              <a:t>Потенциал к 2030 году</a:t>
            </a:r>
            <a:r>
              <a:rPr lang="ru-RU" sz="2400" dirty="0"/>
              <a:t>:  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ru-RU" sz="2400" dirty="0"/>
              <a:t>- Увеличение доли российских цветов до </a:t>
            </a:r>
            <a:r>
              <a:rPr lang="ru-RU" sz="2400" b="1" dirty="0"/>
              <a:t>35-40% </a:t>
            </a:r>
            <a:r>
              <a:rPr lang="ru-RU" sz="2400" dirty="0"/>
              <a:t>за счет:   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ru-RU" sz="2400" dirty="0"/>
              <a:t>Ввода </a:t>
            </a:r>
            <a:r>
              <a:rPr lang="ru-RU" sz="2400" b="1" dirty="0"/>
              <a:t>150 га </a:t>
            </a:r>
            <a:r>
              <a:rPr lang="ru-RU" sz="2400" dirty="0"/>
              <a:t>законсервированных площадей.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ru-RU" sz="2400" dirty="0"/>
              <a:t>Внедрения </a:t>
            </a:r>
            <a:r>
              <a:rPr lang="ru-RU" sz="2400" b="1" dirty="0"/>
              <a:t>биотехнологий </a:t>
            </a:r>
            <a:r>
              <a:rPr lang="ru-RU" sz="2400" dirty="0"/>
              <a:t>(ВИР, селекция, устойчивые сорта).    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ru-RU" sz="2400" dirty="0"/>
              <a:t>Унификации таможенных ставок (</a:t>
            </a:r>
            <a:r>
              <a:rPr lang="ru-RU" sz="2400" i="1" dirty="0"/>
              <a:t>15% для всех стран</a:t>
            </a:r>
            <a:r>
              <a:rPr lang="ru-RU" sz="2400" dirty="0"/>
              <a:t>).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3B5DC73-150D-812C-9078-91933AD949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5839" r="158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52799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C72DE5-E874-BDB2-0F65-BA24F87E7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2948A0-3BD2-7348-C723-631CBB8F3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36481"/>
            <a:ext cx="5938887" cy="441587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2000" dirty="0"/>
              <a:t>Стратегические преимущества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DAFE2F4-2EFA-5FC0-DAED-89A07BBF8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34532"/>
            <a:ext cx="6334812" cy="4515439"/>
          </a:xfrm>
        </p:spPr>
        <p:txBody>
          <a:bodyPr rtlCol="0">
            <a:normAutofit lnSpcReduction="10000"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Снижение зависимости от недружественных стран:     </a:t>
            </a:r>
            <a:endParaRPr lang="en-US" b="1" dirty="0"/>
          </a:p>
          <a:p>
            <a:pPr rtl="0"/>
            <a:r>
              <a:rPr lang="en-US" dirty="0"/>
              <a:t>	</a:t>
            </a:r>
            <a:r>
              <a:rPr lang="ru-RU" dirty="0"/>
              <a:t>Перенос производств ЕС в Африку/</a:t>
            </a:r>
            <a:r>
              <a:rPr lang="ru-RU" dirty="0" err="1"/>
              <a:t>ЛатАмерику</a:t>
            </a:r>
            <a:r>
              <a:rPr lang="ru-RU" dirty="0"/>
              <a:t> не устраняет риски (контроль через юрлица ЕС).  </a:t>
            </a:r>
            <a:endParaRPr lang="en-US" dirty="0"/>
          </a:p>
          <a:p>
            <a:pPr rtl="0"/>
            <a:endParaRPr lang="en-US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Рост инвестиций</a:t>
            </a:r>
            <a:r>
              <a:rPr lang="ru-RU" dirty="0"/>
              <a:t>:     </a:t>
            </a:r>
            <a:endParaRPr lang="en-US" dirty="0"/>
          </a:p>
          <a:p>
            <a:pPr rtl="0"/>
            <a:r>
              <a:rPr lang="en-US" dirty="0"/>
              <a:t>	</a:t>
            </a:r>
            <a:r>
              <a:rPr lang="ru-RU" dirty="0"/>
              <a:t>При стабильной господдержке (налоги, кредиты) —</a:t>
            </a:r>
            <a:r>
              <a:rPr lang="ru-RU" b="1" dirty="0"/>
              <a:t>2-3 новых комбината в год</a:t>
            </a:r>
            <a:r>
              <a:rPr lang="ru-RU" dirty="0"/>
              <a:t>.  </a:t>
            </a:r>
            <a:endParaRPr lang="en-US" dirty="0"/>
          </a:p>
          <a:p>
            <a:pPr rtl="0"/>
            <a:endParaRPr lang="en-US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Экспортный потенциал</a:t>
            </a:r>
            <a:r>
              <a:rPr lang="ru-RU" dirty="0"/>
              <a:t>:     </a:t>
            </a:r>
            <a:endParaRPr lang="en-US" dirty="0"/>
          </a:p>
          <a:p>
            <a:pPr rtl="0"/>
            <a:r>
              <a:rPr lang="en-US" dirty="0"/>
              <a:t>	</a:t>
            </a:r>
            <a:r>
              <a:rPr lang="ru-RU" dirty="0"/>
              <a:t>В перспективе </a:t>
            </a:r>
            <a:r>
              <a:rPr lang="en-US" dirty="0"/>
              <a:t>7-10</a:t>
            </a:r>
            <a:r>
              <a:rPr lang="ru-RU" dirty="0"/>
              <a:t> лет — выход на рынки СНГ и Азии с российской розой.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1E757F3-35E1-7B1D-941E-081C154F386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6301" r="1630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65990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65A21D-4C63-A0B3-8059-570BF5F9F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B63FBD-0EB6-1F60-5D68-429840715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924" y="3736232"/>
            <a:ext cx="2707837" cy="63623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График</a:t>
            </a:r>
            <a:r>
              <a:rPr lang="en-US" dirty="0"/>
              <a:t>*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6DFBCD11-564F-9411-2B55-F7A12A8467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7407EEB-FBBF-23A8-0FD9-DB805A35E6D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64808" y="1654479"/>
            <a:ext cx="7043618" cy="1908853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Синхронизация мер: </a:t>
            </a:r>
            <a:r>
              <a:rPr lang="ru-RU" b="1" dirty="0"/>
              <a:t>таможенные ставки + НДС 10% + льготные кредиты.  </a:t>
            </a:r>
            <a:endParaRPr lang="en-US" b="1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dirty="0"/>
              <a:t>Поддержка науки: </a:t>
            </a:r>
            <a:r>
              <a:rPr lang="ru-RU" b="1" dirty="0"/>
              <a:t>генетическая паспортизация, биозащита.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CB4A587-4323-97AE-B1A7-F8B66D854B1F}"/>
              </a:ext>
            </a:extLst>
          </p:cNvPr>
          <p:cNvSpPr txBox="1">
            <a:spLocks/>
          </p:cNvSpPr>
          <p:nvPr/>
        </p:nvSpPr>
        <p:spPr>
          <a:xfrm>
            <a:off x="4517208" y="845344"/>
            <a:ext cx="5885180" cy="636236"/>
          </a:xfrm>
          <a:prstGeom prst="rect">
            <a:avLst/>
          </a:prstGeom>
        </p:spPr>
        <p:txBody>
          <a:bodyPr vert="horz" lIns="91440" tIns="0" rIns="91440" bIns="0" rtlCol="0" anchor="b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ru-RU" sz="36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Условия успеха</a:t>
            </a:r>
            <a:endParaRPr lang="ru-RU" dirty="0"/>
          </a:p>
        </p:txBody>
      </p:sp>
      <p:sp>
        <p:nvSpPr>
          <p:cNvPr id="6" name="Объект 3">
            <a:extLst>
              <a:ext uri="{FF2B5EF4-FFF2-40B4-BE49-F238E27FC236}">
                <a16:creationId xmlns:a16="http://schemas.microsoft.com/office/drawing/2014/main" xmlns="" id="{AFAA955D-A4CF-F6D4-D9E2-CA8E4400638B}"/>
              </a:ext>
            </a:extLst>
          </p:cNvPr>
          <p:cNvSpPr txBox="1">
            <a:spLocks/>
          </p:cNvSpPr>
          <p:nvPr/>
        </p:nvSpPr>
        <p:spPr>
          <a:xfrm>
            <a:off x="4364808" y="4546939"/>
            <a:ext cx="7043618" cy="1908853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685800" indent="-347472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2025-2026: Рост до 25% (запуск 50 га). 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2027-2028: 30% (подключение науки, снижение себестоимости).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2030: 40% (полная реализация потенциала).</a:t>
            </a:r>
          </a:p>
        </p:txBody>
      </p:sp>
    </p:spTree>
    <p:extLst>
      <p:ext uri="{BB962C8B-B14F-4D97-AF65-F5344CB8AC3E}">
        <p14:creationId xmlns:p14="http://schemas.microsoft.com/office/powerpoint/2010/main" xmlns="" val="150681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1" y="965394"/>
            <a:ext cx="7155402" cy="63716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Кейсы предприятий</a:t>
            </a:r>
          </a:p>
        </p:txBody>
      </p:sp>
      <p:sp>
        <p:nvSpPr>
          <p:cNvPr id="14" name="Объект 7">
            <a:extLst>
              <a:ext uri="{FF2B5EF4-FFF2-40B4-BE49-F238E27FC236}">
                <a16:creationId xmlns:a16="http://schemas.microsoft.com/office/drawing/2014/main" xmlns="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399" y="2303463"/>
            <a:ext cx="6212265" cy="3673131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sz="2400" dirty="0"/>
              <a:t>Переход на сорта роз с высокой маржинальностью («Red </a:t>
            </a:r>
            <a:r>
              <a:rPr lang="ru-RU" sz="2400" dirty="0" err="1"/>
              <a:t>Naomi</a:t>
            </a:r>
            <a:r>
              <a:rPr lang="ru-RU" sz="2400" dirty="0"/>
              <a:t>»).  </a:t>
            </a:r>
          </a:p>
          <a:p>
            <a:pPr rtl="0"/>
            <a:r>
              <a:rPr lang="ru-RU" sz="2400" dirty="0"/>
              <a:t>Снижение себестоимости на 15% за счет оптимизации энергопотребления.  </a:t>
            </a:r>
          </a:p>
          <a:p>
            <a:pPr rtl="0"/>
            <a:r>
              <a:rPr lang="ru-RU" sz="2400" dirty="0"/>
              <a:t>Использование генетически адаптированных сортов.  </a:t>
            </a:r>
          </a:p>
          <a:p>
            <a:pPr rtl="0"/>
            <a:r>
              <a:rPr lang="ru-RU" sz="2400" dirty="0"/>
              <a:t> Увеличение урожайности на 20%.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11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F155A56-6BA0-9E88-59CE-404791468B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4732" r="3473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941619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Позитивные тренды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14400" y="2331791"/>
            <a:ext cx="6714309" cy="3721817"/>
          </a:xfrm>
        </p:spPr>
        <p:txBody>
          <a:bodyPr rtlCol="0"/>
          <a:lstStyle>
            <a:defPPr>
              <a:defRPr lang="ru-RU"/>
            </a:defPPr>
          </a:lstStyle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Государственная поддержка:  </a:t>
            </a:r>
          </a:p>
          <a:p>
            <a:pPr rtl="0"/>
            <a:r>
              <a:rPr lang="ru-RU" dirty="0"/>
              <a:t>  - Защитные пошлины (20% → 35%).  </a:t>
            </a:r>
          </a:p>
          <a:p>
            <a:pPr rtl="0"/>
            <a:r>
              <a:rPr lang="ru-RU" dirty="0"/>
              <a:t>  - Диалог с научными институтами.</a:t>
            </a:r>
          </a:p>
          <a:p>
            <a:pPr rtl="0"/>
            <a:r>
              <a:rPr lang="ru-RU" dirty="0"/>
              <a:t> 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ru-RU" b="1" dirty="0"/>
              <a:t>Рынок</a:t>
            </a:r>
            <a:r>
              <a:rPr lang="ru-RU" dirty="0"/>
              <a:t>:  </a:t>
            </a:r>
          </a:p>
          <a:p>
            <a:pPr rtl="0"/>
            <a:r>
              <a:rPr lang="ru-RU" dirty="0"/>
              <a:t>  - Потенциал роста до 35% доли отечественной продукции.  </a:t>
            </a:r>
          </a:p>
          <a:p>
            <a:pPr rtl="0"/>
            <a:r>
              <a:rPr lang="ru-RU" dirty="0"/>
              <a:t>  - Спрос на российские цветы: +12% в 2024 г.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12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DDD6F01-1BF3-CB8B-FCAE-6EB0C67163C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6430" r="264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407210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8D62608-F5E4-7EC0-5EF0-4F988DDDE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63012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Заключение</a:t>
            </a: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88BD9B8-D6A6-D55A-830D-4D3CC2DC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50564" y="2303028"/>
            <a:ext cx="8790640" cy="3961593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2400" b="1" dirty="0"/>
              <a:t>Цель: </a:t>
            </a:r>
            <a:r>
              <a:rPr lang="ru-RU" sz="2400" dirty="0"/>
              <a:t>Создание устойчивой отрасли с долей 50% на рынке.  </a:t>
            </a:r>
          </a:p>
          <a:p>
            <a:pPr rtl="0"/>
            <a:r>
              <a:rPr lang="ru-RU" sz="2400" b="1" dirty="0"/>
              <a:t>Ключевые шаги</a:t>
            </a:r>
            <a:r>
              <a:rPr lang="ru-RU" sz="2400" dirty="0"/>
              <a:t>:  </a:t>
            </a:r>
          </a:p>
          <a:p>
            <a:pPr marL="0" indent="0" rtl="0">
              <a:buNone/>
            </a:pPr>
            <a:r>
              <a:rPr lang="ru-RU" sz="2400" dirty="0"/>
              <a:t>	 - Унификация пошлин, льготные кредиты, научная коллаборация.  </a:t>
            </a:r>
          </a:p>
          <a:p>
            <a:pPr rtl="0"/>
            <a:r>
              <a:rPr lang="ru-RU" sz="2400" b="1" dirty="0"/>
              <a:t>Призыв</a:t>
            </a:r>
            <a:r>
              <a:rPr lang="ru-RU" sz="2400" dirty="0"/>
              <a:t>:  </a:t>
            </a:r>
          </a:p>
          <a:p>
            <a:pPr marL="0" indent="0" rtl="0">
              <a:buNone/>
            </a:pPr>
            <a:r>
              <a:rPr lang="ru-RU" sz="2400" dirty="0"/>
              <a:t>	- Поддержка государства и лидеров </a:t>
            </a:r>
            <a:r>
              <a:rPr lang="ru-RU" sz="2400" dirty="0" smtClean="0"/>
              <a:t>мнения</a:t>
            </a:r>
            <a:r>
              <a:rPr lang="en-US" sz="2400" dirty="0" smtClean="0"/>
              <a:t> </a:t>
            </a:r>
            <a:r>
              <a:rPr lang="ru-RU" sz="2400" dirty="0" smtClean="0"/>
              <a:t>в </a:t>
            </a:r>
            <a:r>
              <a:rPr lang="ru-RU" sz="2400" dirty="0"/>
              <a:t>реализации плана.  </a:t>
            </a:r>
          </a:p>
          <a:p>
            <a:pPr marL="0" indent="0" rtl="0">
              <a:buNone/>
            </a:pPr>
            <a:r>
              <a:rPr lang="ru-RU" sz="2400" dirty="0"/>
              <a:t>	- «Цветы — не роскошь, а стратегический продукт!»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1DCFAD14-1AAA-8CDA-A49B-523FD6C66F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48F63A3B-78C7-47BE-AE5E-E10140E04643}" type="slidenum">
              <a:rPr lang="ru-RU" smtClean="0"/>
              <a:pPr rtl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8021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3213716" cy="272770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Спасибо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8B5CEF2-E667-BBB5-2EA6-C06F93B6D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3813606"/>
            <a:ext cx="5715000" cy="223464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Ассоциация «НАЦИОНАЛЬНАЯ АССОЦИАЦИЯ ЦВЕТОВОДОВ»</a:t>
            </a:r>
          </a:p>
          <a:p>
            <a:pPr rtl="0"/>
            <a:endParaRPr lang="ru-RU" dirty="0"/>
          </a:p>
          <a:p>
            <a:pPr rtl="0"/>
            <a:r>
              <a:rPr lang="en-US" dirty="0"/>
              <a:t>www.nacflower.ru</a:t>
            </a:r>
            <a:endParaRPr lang="ru-RU" dirty="0"/>
          </a:p>
          <a:p>
            <a:pPr rtl="0"/>
            <a:r>
              <a:rPr lang="en-US" dirty="0"/>
              <a:t>info@nacflower.ru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Times new Roman"/>
        <a:ea typeface=""/>
        <a:cs typeface="Times new Rom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72893089_TF78438558_Win32" id="{20174D6F-D900-4129-ACAC-D46CF5FD4DB7}" vid="{268851D2-D7B5-4873-88EC-188753A90A6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{6DB3D67F-936C-45D5-9A17-1806C5E8EF15}tf78438558_win32</Template>
  <TotalTime>61</TotalTime>
  <Words>329</Words>
  <Application>Microsoft Office PowerPoint</Application>
  <PresentationFormat>Произвольный</PresentationFormat>
  <Paragraphs>118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Пользовательская</vt:lpstr>
      <vt:lpstr>Цветочное производство  в России:  перспективы отрасли на фоне импортозамещения. </vt:lpstr>
      <vt:lpstr>повестка</vt:lpstr>
      <vt:lpstr>Национальной ассоциации цветоводов </vt:lpstr>
      <vt:lpstr>Проблематика отрасли</vt:lpstr>
      <vt:lpstr>Предлагаемые решения</vt:lpstr>
      <vt:lpstr>Реалистичные возможности</vt:lpstr>
      <vt:lpstr>План развития отрасли</vt:lpstr>
      <vt:lpstr>Перспективы роста в условиях импортозамещения</vt:lpstr>
      <vt:lpstr>Стратегические преимущества</vt:lpstr>
      <vt:lpstr>График*</vt:lpstr>
      <vt:lpstr>Кейсы предприятий</vt:lpstr>
      <vt:lpstr>Позитивные тренды</vt:lpstr>
      <vt:lpstr>Заключение</vt:lpstr>
      <vt:lpstr>Спасибо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Цветочное производство  в России:  перспективы отрасли на фоне импортозамещения. </dc:title>
  <dc:subject/>
  <dc:creator>Тайганов Максим</dc:creator>
  <cp:lastModifiedBy>user</cp:lastModifiedBy>
  <cp:revision>7</cp:revision>
  <dcterms:created xsi:type="dcterms:W3CDTF">2025-04-22T07:35:37Z</dcterms:created>
  <dcterms:modified xsi:type="dcterms:W3CDTF">2025-04-23T15:54:53Z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